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0" r:id="rId2"/>
    <p:sldId id="339" r:id="rId3"/>
    <p:sldId id="340" r:id="rId4"/>
    <p:sldId id="341" r:id="rId5"/>
    <p:sldId id="342" r:id="rId6"/>
    <p:sldId id="346" r:id="rId7"/>
    <p:sldId id="347" r:id="rId8"/>
    <p:sldId id="348" r:id="rId9"/>
    <p:sldId id="343" r:id="rId10"/>
    <p:sldId id="349" r:id="rId11"/>
    <p:sldId id="344" r:id="rId12"/>
    <p:sldId id="352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3702"/>
    <a:srgbClr val="FC1604"/>
    <a:srgbClr val="F5E4E3"/>
    <a:srgbClr val="F0D5D4"/>
    <a:srgbClr val="FFFF69"/>
    <a:srgbClr val="FFFFB3"/>
    <a:srgbClr val="FBF3F3"/>
    <a:srgbClr val="FDF9F9"/>
    <a:srgbClr val="F8EDEC"/>
    <a:srgbClr val="F6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8620" autoAdjust="0"/>
  </p:normalViewPr>
  <p:slideViewPr>
    <p:cSldViewPr>
      <p:cViewPr varScale="1">
        <p:scale>
          <a:sx n="76" d="100"/>
          <a:sy n="7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r">
              <a:defRPr sz="1300"/>
            </a:lvl1pPr>
          </a:lstStyle>
          <a:p>
            <a:fld id="{E7C1A3A1-769D-410E-934C-7F2991E52F2C}" type="datetimeFigureOut">
              <a:rPr lang="fr-FR" smtClean="0"/>
              <a:pPr/>
              <a:t>27/08/2022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r">
              <a:defRPr sz="1300"/>
            </a:lvl1pPr>
          </a:lstStyle>
          <a:p>
            <a:fld id="{F5DE5E3C-8D0F-486D-84C4-B7EE657C0C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05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/>
          <a:lstStyle>
            <a:lvl1pPr algn="r">
              <a:defRPr sz="1300"/>
            </a:lvl1pPr>
          </a:lstStyle>
          <a:p>
            <a:fld id="{9FF970A7-1328-48A7-8FBB-006D732DADBA}" type="datetimeFigureOut">
              <a:rPr lang="fr-FR" smtClean="0"/>
              <a:pPr/>
              <a:t>27/08/2022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2" tIns="49531" rIns="99062" bIns="4953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62" tIns="49531" rIns="99062" bIns="4953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62" tIns="49531" rIns="99062" bIns="49531" rtlCol="0" anchor="b"/>
          <a:lstStyle>
            <a:lvl1pPr algn="r">
              <a:defRPr sz="1300"/>
            </a:lvl1pPr>
          </a:lstStyle>
          <a:p>
            <a:fld id="{17B9843E-308B-4BCC-A27A-23152A84CB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1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 &amp; 22 mai 2012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21 &amp; 22 mai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Séminaire national STI2D - L'épreuve de projet - DT&amp;PhT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D18C-4869-4210-9335-0F84A51A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1907704" y="576064"/>
            <a:ext cx="5904656" cy="28529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Rétro-ingénierie sur un lanceur de balles pour chiens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Ingénierie Système : </a:t>
            </a:r>
            <a:r>
              <a:rPr lang="fr-FR" sz="3200" dirty="0" err="1"/>
              <a:t>SysMl</a:t>
            </a:r>
            <a:endParaRPr lang="fr-FR" sz="3200" dirty="0"/>
          </a:p>
        </p:txBody>
      </p:sp>
      <p:pic>
        <p:nvPicPr>
          <p:cNvPr id="2" name="Picture 2" descr="GoDogGo Fetch Machine. The world's original automatic ball launcher –  GoDogGo Fetch Machine - The Original Ball Automatic Ball Launcher for Dogs">
            <a:extLst>
              <a:ext uri="{FF2B5EF4-FFF2-40B4-BE49-F238E27FC236}">
                <a16:creationId xmlns:a16="http://schemas.microsoft.com/office/drawing/2014/main" id="{E717AB8A-47FC-3584-8951-ED02252C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173338" cy="31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86874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467544" y="0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 l’architecture système</a:t>
            </a:r>
          </a:p>
          <a:p>
            <a:pPr algn="ctr"/>
            <a:r>
              <a:rPr lang="fr-FR" sz="2400" dirty="0"/>
              <a:t>Diagramme de définition de blocs (</a:t>
            </a:r>
            <a:r>
              <a:rPr lang="fr-FR" sz="2400" dirty="0" err="1"/>
              <a:t>bdd</a:t>
            </a:r>
            <a:r>
              <a:rPr lang="fr-FR" sz="2400" dirty="0"/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Ingénierie Système : </a:t>
            </a:r>
            <a:r>
              <a:rPr lang="fr-FR" sz="3200" dirty="0" err="1"/>
              <a:t>SysMl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5564BA-850A-4900-9D96-93E1AEC5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56949"/>
            <a:ext cx="7200800" cy="51864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12DE59B-5BC7-492D-8C9D-BB80346A0439}"/>
              </a:ext>
            </a:extLst>
          </p:cNvPr>
          <p:cNvSpPr txBox="1"/>
          <p:nvPr/>
        </p:nvSpPr>
        <p:spPr>
          <a:xfrm>
            <a:off x="717561" y="1056784"/>
            <a:ext cx="8208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quelles sont les solutions constructives retenues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comment sont telles organisées géographiquement ?</a:t>
            </a:r>
          </a:p>
        </p:txBody>
      </p:sp>
    </p:spTree>
    <p:extLst>
      <p:ext uri="{BB962C8B-B14F-4D97-AF65-F5344CB8AC3E}">
        <p14:creationId xmlns:p14="http://schemas.microsoft.com/office/powerpoint/2010/main" val="1416401457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467544" y="0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 l’architecture système</a:t>
            </a:r>
          </a:p>
          <a:p>
            <a:pPr algn="ctr"/>
            <a:r>
              <a:rPr lang="fr-FR" sz="2400" dirty="0"/>
              <a:t>Diagramme de blocs internes (</a:t>
            </a:r>
            <a:r>
              <a:rPr lang="fr-FR" sz="2400" dirty="0" err="1"/>
              <a:t>ibd</a:t>
            </a:r>
            <a:r>
              <a:rPr lang="fr-FR" sz="2400" dirty="0"/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Projet technologique de Terminale</a:t>
            </a:r>
          </a:p>
        </p:txBody>
      </p:sp>
      <p:pic>
        <p:nvPicPr>
          <p:cNvPr id="1026" name="Picture 2" descr="GoDogGo Fetch Machine. The world's original automatic ball launcher –  GoDogGo Fetch Machine - The Original Ball Automatic Ball Launcher for Dogs">
            <a:extLst>
              <a:ext uri="{FF2B5EF4-FFF2-40B4-BE49-F238E27FC236}">
                <a16:creationId xmlns:a16="http://schemas.microsoft.com/office/drawing/2014/main" id="{0BC65584-ED72-499B-9CB3-07B79D6A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87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1B2E5EC-70B3-49C5-889F-522E2B0D6B79}"/>
              </a:ext>
            </a:extLst>
          </p:cNvPr>
          <p:cNvSpPr txBox="1"/>
          <p:nvPr/>
        </p:nvSpPr>
        <p:spPr>
          <a:xfrm>
            <a:off x="755576" y="1268760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solutions constructives se précisant, il est possible d’envisager les interactions entre les différents blocs.</a:t>
            </a:r>
          </a:p>
          <a:p>
            <a:r>
              <a:rPr lang="fr-FR" dirty="0"/>
              <a:t>On peut ainsi préciser la circulation des flux M, E et I au travers ce diagramme ainsi que les actions de commandes et de mesures.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9980D0-36D3-40CA-8A67-4DBE7425E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46088"/>
            <a:ext cx="8271579" cy="37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6521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467544" y="0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 l’architecture système</a:t>
            </a:r>
          </a:p>
          <a:p>
            <a:pPr algn="ctr"/>
            <a:r>
              <a:rPr lang="fr-FR" sz="2400" dirty="0"/>
              <a:t>Diagramme de blocs internes (</a:t>
            </a:r>
            <a:r>
              <a:rPr lang="fr-FR" sz="2400" dirty="0" err="1"/>
              <a:t>ibd</a:t>
            </a:r>
            <a:r>
              <a:rPr lang="fr-FR" sz="2400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9980D0-36D3-40CA-8A67-4DBE7425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98333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9773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467544" y="0"/>
            <a:ext cx="8676456" cy="764704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Mission du système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Ingénierie Système : </a:t>
            </a:r>
            <a:r>
              <a:rPr lang="fr-FR" sz="3200" dirty="0" err="1"/>
              <a:t>SysMl</a:t>
            </a:r>
            <a:endParaRPr lang="fr-FR" sz="3200" dirty="0"/>
          </a:p>
        </p:txBody>
      </p:sp>
      <p:pic>
        <p:nvPicPr>
          <p:cNvPr id="1026" name="Picture 2" descr="GoDogGo Fetch Machine. The world's original automatic ball launcher –  GoDogGo Fetch Machine - The Original Ball Automatic Ball Launcher for Dogs">
            <a:extLst>
              <a:ext uri="{FF2B5EF4-FFF2-40B4-BE49-F238E27FC236}">
                <a16:creationId xmlns:a16="http://schemas.microsoft.com/office/drawing/2014/main" id="{0BC65584-ED72-499B-9CB3-07B79D6A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41391"/>
            <a:ext cx="1153488" cy="11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ED4FA2-4566-41B4-8BBA-AEA394962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0" y="2214728"/>
            <a:ext cx="8384299" cy="42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166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467544" y="0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des cas d’utilisation</a:t>
            </a:r>
          </a:p>
          <a:p>
            <a:pPr algn="ctr"/>
            <a:r>
              <a:rPr lang="fr-FR" sz="2400" dirty="0"/>
              <a:t>Diagrammes des cas d’utilisation (Use Cases)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Ingénierie Système : </a:t>
            </a:r>
            <a:r>
              <a:rPr lang="fr-FR" sz="3200" dirty="0" err="1"/>
              <a:t>SysMl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B2E5EC-70B3-49C5-889F-522E2B0D6B79}"/>
              </a:ext>
            </a:extLst>
          </p:cNvPr>
          <p:cNvSpPr txBox="1"/>
          <p:nvPr/>
        </p:nvSpPr>
        <p:spPr>
          <a:xfrm>
            <a:off x="755576" y="105273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se situe en tant qu’acteur : Quelles sont les utilisations que l’on attend du système ?</a:t>
            </a:r>
          </a:p>
          <a:p>
            <a:r>
              <a:rPr lang="fr-FR" dirty="0"/>
              <a:t>A chaque cas d’utilisation doit correspondre en scénario sinon les interactions seront à positionner dans le diagramme de contexte.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A6075B-A022-49F1-9AA0-ACBE266E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4" y="2278398"/>
            <a:ext cx="8064896" cy="45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9516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467544" y="0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du contexte</a:t>
            </a:r>
          </a:p>
          <a:p>
            <a:pPr algn="ctr"/>
            <a:r>
              <a:rPr lang="fr-FR" sz="2400" dirty="0"/>
              <a:t>Diagramme de contexte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Ingénierie Système : </a:t>
            </a:r>
            <a:r>
              <a:rPr lang="fr-FR" sz="3200" dirty="0" err="1"/>
              <a:t>SysMl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B2E5EC-70B3-49C5-889F-522E2B0D6B79}"/>
              </a:ext>
            </a:extLst>
          </p:cNvPr>
          <p:cNvSpPr txBox="1"/>
          <p:nvPr/>
        </p:nvSpPr>
        <p:spPr>
          <a:xfrm>
            <a:off x="827584" y="1305341"/>
            <a:ext cx="7925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essaie de prendre en compte les interactions avec le système. Ce diagramme nous permettra de définir les contraintes supplémentaires non évoquées dans le diagramme des cas d’utilisation.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D8403E-41D0-402E-96D6-006B3E55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64" y="2380625"/>
            <a:ext cx="7925906" cy="4477375"/>
          </a:xfrm>
          <a:prstGeom prst="rect">
            <a:avLst/>
          </a:prstGeom>
        </p:spPr>
      </p:pic>
      <p:pic>
        <p:nvPicPr>
          <p:cNvPr id="1026" name="Picture 2" descr="GoDogGo Fetch Machine. The world's original automatic ball launcher –  GoDogGo Fetch Machine - The Original Ball Automatic Ball Launcher for Dogs">
            <a:extLst>
              <a:ext uri="{FF2B5EF4-FFF2-40B4-BE49-F238E27FC236}">
                <a16:creationId xmlns:a16="http://schemas.microsoft.com/office/drawing/2014/main" id="{0BC65584-ED72-499B-9CB3-07B79D6A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0131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87341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467544" y="0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des exigences attendues du système</a:t>
            </a:r>
          </a:p>
          <a:p>
            <a:pPr algn="ctr"/>
            <a:r>
              <a:rPr lang="fr-FR" sz="2400" dirty="0"/>
              <a:t>Diagramme des exigences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Ingénierie Système : </a:t>
            </a:r>
            <a:r>
              <a:rPr lang="fr-FR" sz="3200" dirty="0" err="1"/>
              <a:t>SysMl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B2E5EC-70B3-49C5-889F-522E2B0D6B79}"/>
              </a:ext>
            </a:extLst>
          </p:cNvPr>
          <p:cNvSpPr txBox="1"/>
          <p:nvPr/>
        </p:nvSpPr>
        <p:spPr>
          <a:xfrm>
            <a:off x="755576" y="1259813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se place d’un point de vue système et non plus acteurs (cas du diagramme des cas d’utilisation). </a:t>
            </a:r>
          </a:p>
          <a:p>
            <a:r>
              <a:rPr lang="fr-FR" dirty="0"/>
              <a:t>En tant que système, quelles sont les exigences à satisfaire pour répondre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aux cas d’utilisation ?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aux contraintes imposées par le diagramme de contexte ?.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8CB7AD-2A93-4094-977B-8D20C168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41" y="2952439"/>
            <a:ext cx="6319861" cy="35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53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51C00-AA08-43A5-835A-5E043493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Arrondir un rectangle avec un coin diagonal 35">
            <a:extLst>
              <a:ext uri="{FF2B5EF4-FFF2-40B4-BE49-F238E27FC236}">
                <a16:creationId xmlns:a16="http://schemas.microsoft.com/office/drawing/2014/main" id="{5146C94B-CA49-4CAC-895C-B2C71798F105}"/>
              </a:ext>
            </a:extLst>
          </p:cNvPr>
          <p:cNvSpPr/>
          <p:nvPr/>
        </p:nvSpPr>
        <p:spPr>
          <a:xfrm>
            <a:off x="233772" y="5989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des exigences attendues du système</a:t>
            </a:r>
          </a:p>
          <a:p>
            <a:pPr algn="ctr"/>
            <a:r>
              <a:rPr lang="fr-FR" sz="2400" dirty="0"/>
              <a:t>Diagramme des exigences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89D19C-DF21-3B6E-F936-76152A118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" y="1485273"/>
            <a:ext cx="9144000" cy="44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630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51C00-AA08-43A5-835A-5E043493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Arrondir un rectangle avec un coin diagonal 35">
            <a:extLst>
              <a:ext uri="{FF2B5EF4-FFF2-40B4-BE49-F238E27FC236}">
                <a16:creationId xmlns:a16="http://schemas.microsoft.com/office/drawing/2014/main" id="{5146C94B-CA49-4CAC-895C-B2C71798F105}"/>
              </a:ext>
            </a:extLst>
          </p:cNvPr>
          <p:cNvSpPr/>
          <p:nvPr/>
        </p:nvSpPr>
        <p:spPr>
          <a:xfrm>
            <a:off x="233772" y="5989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des exigences attendues du système</a:t>
            </a:r>
          </a:p>
          <a:p>
            <a:pPr algn="ctr"/>
            <a:r>
              <a:rPr lang="fr-FR" sz="2400" dirty="0"/>
              <a:t>Diagramme des exigences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48E788-21E6-6BD1-4D8D-E8F55C016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996"/>
            <a:ext cx="9144000" cy="39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319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51C00-AA08-43A5-835A-5E043493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D18C-4869-4210-9335-0F84A51A443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Arrondir un rectangle avec un coin diagonal 35">
            <a:extLst>
              <a:ext uri="{FF2B5EF4-FFF2-40B4-BE49-F238E27FC236}">
                <a16:creationId xmlns:a16="http://schemas.microsoft.com/office/drawing/2014/main" id="{5146C94B-CA49-4CAC-895C-B2C71798F105}"/>
              </a:ext>
            </a:extLst>
          </p:cNvPr>
          <p:cNvSpPr/>
          <p:nvPr/>
        </p:nvSpPr>
        <p:spPr>
          <a:xfrm>
            <a:off x="233772" y="5989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des exigences attendues du système</a:t>
            </a:r>
          </a:p>
          <a:p>
            <a:pPr algn="ctr"/>
            <a:r>
              <a:rPr lang="fr-FR" sz="2400" dirty="0"/>
              <a:t>Diagramme des exigences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5A6177-D448-CC41-A61C-5A2972FD3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6" y="1058725"/>
            <a:ext cx="8453028" cy="58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847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ndir un rectangle avec un coin diagonal 35"/>
          <p:cNvSpPr/>
          <p:nvPr/>
        </p:nvSpPr>
        <p:spPr>
          <a:xfrm>
            <a:off x="467544" y="0"/>
            <a:ext cx="8676456" cy="1052736"/>
          </a:xfrm>
          <a:prstGeom prst="round2Diag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Définition de l’architecture système</a:t>
            </a:r>
          </a:p>
          <a:p>
            <a:pPr algn="ctr"/>
            <a:r>
              <a:rPr lang="fr-FR" sz="2400" dirty="0"/>
              <a:t>Diagramme de définition de blocs (</a:t>
            </a:r>
            <a:r>
              <a:rPr lang="fr-FR" sz="2400" dirty="0" err="1"/>
              <a:t>bdd</a:t>
            </a:r>
            <a:r>
              <a:rPr lang="fr-FR" sz="2400" dirty="0"/>
              <a:t>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/>
              <a:t>Ingénierie Système : </a:t>
            </a:r>
            <a:r>
              <a:rPr lang="fr-FR" sz="3200" dirty="0" err="1"/>
              <a:t>SysMl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B2E5EC-70B3-49C5-889F-522E2B0D6B79}"/>
              </a:ext>
            </a:extLst>
          </p:cNvPr>
          <p:cNvSpPr txBox="1"/>
          <p:nvPr/>
        </p:nvSpPr>
        <p:spPr>
          <a:xfrm>
            <a:off x="755576" y="1268760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avoir inventorié les solutions constructives (techniques) permettant de satisfaire à telle ou telle exigence, on retient une solution constructive et commençons au fur et à mesure du projet à construire l’architecture du système.</a:t>
            </a:r>
          </a:p>
          <a:p>
            <a:r>
              <a:rPr lang="fr-FR" b="1" dirty="0"/>
              <a:t>On répond aux questions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quelles sont les solutions constructives retenues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comment sont telles organisées géographiquement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à quelles exigences satisfont-elles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5564BA-850A-4900-9D96-93E1AEC5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25" y="3321970"/>
            <a:ext cx="4610749" cy="3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0974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</TotalTime>
  <Words>378</Words>
  <Application>Microsoft Office PowerPoint</Application>
  <PresentationFormat>Affichage à l'écran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pédagogie du projet</dc:title>
  <dc:creator>Philippe TAILLARD</dc:creator>
  <cp:lastModifiedBy>Quere Franck</cp:lastModifiedBy>
  <cp:revision>553</cp:revision>
  <cp:lastPrinted>2012-10-04T16:31:12Z</cp:lastPrinted>
  <dcterms:created xsi:type="dcterms:W3CDTF">2010-01-16T14:54:21Z</dcterms:created>
  <dcterms:modified xsi:type="dcterms:W3CDTF">2022-08-27T14:41:48Z</dcterms:modified>
</cp:coreProperties>
</file>